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4"/>
  </p:notesMasterIdLst>
  <p:sldIdLst>
    <p:sldId id="256" r:id="rId2"/>
    <p:sldId id="258" r:id="rId3"/>
    <p:sldId id="259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309" r:id="rId13"/>
    <p:sldId id="310" r:id="rId14"/>
    <p:sldId id="275" r:id="rId15"/>
    <p:sldId id="27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7" r:id="rId46"/>
    <p:sldId id="316" r:id="rId47"/>
    <p:sldId id="312" r:id="rId48"/>
    <p:sldId id="313" r:id="rId49"/>
    <p:sldId id="314" r:id="rId50"/>
    <p:sldId id="311" r:id="rId51"/>
    <p:sldId id="315" r:id="rId52"/>
    <p:sldId id="308" r:id="rId53"/>
  </p:sldIdLst>
  <p:sldSz cx="9907588" cy="5572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67439" autoAdjust="0"/>
  </p:normalViewPr>
  <p:slideViewPr>
    <p:cSldViewPr snapToGrid="0">
      <p:cViewPr varScale="1">
        <p:scale>
          <a:sx n="71" d="100"/>
          <a:sy n="71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객체 지향 프로젝트</a:t>
            </a:r>
            <a:r>
              <a:rPr lang="en-US" altLang="ko-KR" dirty="0"/>
              <a:t>, </a:t>
            </a:r>
            <a:r>
              <a:rPr lang="ko-KR" altLang="en-US" dirty="0" err="1"/>
              <a:t>다함께</a:t>
            </a:r>
            <a:r>
              <a:rPr lang="ko-KR" altLang="en-US" dirty="0"/>
              <a:t> 만들어가는 교육 플랫폼 </a:t>
            </a:r>
            <a:r>
              <a:rPr lang="ko-KR" altLang="en-US" dirty="0" err="1"/>
              <a:t>배우보다의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endParaRPr lang="ko-KR" altLang="en-US" dirty="0"/>
          </a:p>
          <a:p>
            <a:r>
              <a:rPr lang="en-US" altLang="ko-KR" dirty="0"/>
              <a:t>M1F4</a:t>
            </a:r>
            <a:r>
              <a:rPr lang="ko-KR" altLang="en-US" dirty="0"/>
              <a:t>에서 </a:t>
            </a:r>
            <a:r>
              <a:rPr lang="en-US" altLang="ko-KR" dirty="0"/>
              <a:t>M1</a:t>
            </a:r>
            <a:r>
              <a:rPr lang="ko-KR" altLang="en-US" dirty="0"/>
              <a:t>을 </a:t>
            </a:r>
            <a:r>
              <a:rPr lang="ko-KR" altLang="en-US" dirty="0" err="1"/>
              <a:t>맡고있는</a:t>
            </a:r>
            <a:r>
              <a:rPr lang="ko-KR" altLang="en-US" dirty="0"/>
              <a:t> 윤성연 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진행 표 입니다</a:t>
            </a:r>
            <a:r>
              <a:rPr lang="en-US" altLang="ko-KR" dirty="0"/>
              <a:t>. </a:t>
            </a:r>
            <a:r>
              <a:rPr lang="ko-KR" altLang="en-US" dirty="0"/>
              <a:t>기획단계는 전부 완료 되었고</a:t>
            </a:r>
            <a:r>
              <a:rPr lang="en-US" altLang="ko-KR" dirty="0"/>
              <a:t>, </a:t>
            </a:r>
            <a:r>
              <a:rPr lang="ko-KR" altLang="en-US" dirty="0"/>
              <a:t>개발은 지금 현제 기준으로는 </a:t>
            </a:r>
            <a:r>
              <a:rPr lang="en-US" altLang="ko-KR" dirty="0"/>
              <a:t>80%</a:t>
            </a:r>
            <a:r>
              <a:rPr lang="ko-KR" altLang="en-US" dirty="0"/>
              <a:t>진행 </a:t>
            </a:r>
            <a:r>
              <a:rPr lang="ko-KR" altLang="en-US" dirty="0" err="1"/>
              <a:t>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대부분의 작업은 누구 한명이 도맡아서 하는 것이 아닌 다같이 분배해서 진행하는 방식으로 진행했습니다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먼저 홈페이지의 기능을 기준으로 작업을 분류한 뒤</a:t>
            </a:r>
            <a:r>
              <a:rPr lang="en-US" altLang="ko-KR" dirty="0"/>
              <a:t>, </a:t>
            </a:r>
            <a:r>
              <a:rPr lang="ko-KR" altLang="en-US" dirty="0"/>
              <a:t>유사한 구조의 페이지들끼리 묶어 각 팀원에게 역할을 분담했습니다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평일엔 오프라인으로 만나고 주말엔 </a:t>
            </a:r>
            <a:r>
              <a:rPr lang="en-US" altLang="ko-KR" dirty="0"/>
              <a:t>discord</a:t>
            </a:r>
            <a:r>
              <a:rPr lang="ko-KR" altLang="en-US" dirty="0"/>
              <a:t>로 회의를 통해 각자의 작업 진행 상황을 공유하는 방식으로 유연하게 프로젝트를 운영했습니다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방식은 일정 부담을 줄이면서도 팀워크를 유지하는 데 효과적이었습니다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것처럼 오늘의 수강자가 내일은 봉사자가 </a:t>
            </a:r>
            <a:r>
              <a:rPr lang="ko-KR" altLang="en-US" dirty="0" err="1"/>
              <a:t>될수</a:t>
            </a:r>
            <a:r>
              <a:rPr lang="ko-KR" altLang="en-US" dirty="0"/>
              <a:t> 있는 구조입니다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보시는 화면은 저희 서비스의 기능별 </a:t>
            </a:r>
            <a:r>
              <a:rPr lang="en-US" altLang="ko-KR" dirty="0"/>
              <a:t>UML </a:t>
            </a:r>
            <a:r>
              <a:rPr lang="ko-KR" altLang="en-US" dirty="0"/>
              <a:t>흐름도입니다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왼쪽의 붉은색 선은 일반 사용자이자 수강자 및 봉사자의 기능 흐름을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이들은 회원가입과 로그인을 통해 시스템에 접근하고</a:t>
            </a:r>
            <a:r>
              <a:rPr lang="en-US" altLang="ko-KR" dirty="0"/>
              <a:t>, </a:t>
            </a:r>
            <a:r>
              <a:rPr lang="ko-KR" altLang="en-US" dirty="0"/>
              <a:t>강의 목록 확인</a:t>
            </a:r>
            <a:r>
              <a:rPr lang="en-US" altLang="ko-KR" dirty="0"/>
              <a:t>, </a:t>
            </a:r>
            <a:r>
              <a:rPr lang="ko-KR" altLang="en-US" dirty="0"/>
              <a:t>수강 신청</a:t>
            </a:r>
            <a:r>
              <a:rPr lang="en-US" altLang="ko-KR" dirty="0"/>
              <a:t>, </a:t>
            </a:r>
            <a:r>
              <a:rPr lang="ko-KR" altLang="en-US" dirty="0"/>
              <a:t>리뷰 작성</a:t>
            </a:r>
            <a:r>
              <a:rPr lang="en-US" altLang="ko-KR" dirty="0"/>
              <a:t>, </a:t>
            </a:r>
            <a:r>
              <a:rPr lang="ko-KR" altLang="en-US" dirty="0"/>
              <a:t>강의 요청과 같은 주요 기능을 이용할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파란색 선은 관리자 권한의 기능 흐름으로</a:t>
            </a:r>
            <a:r>
              <a:rPr lang="en-US" altLang="ko-KR" dirty="0"/>
              <a:t>, </a:t>
            </a:r>
            <a:r>
              <a:rPr lang="ko-KR" altLang="en-US" dirty="0"/>
              <a:t>로그인 후 봉사자 관리</a:t>
            </a:r>
            <a:r>
              <a:rPr lang="en-US" altLang="ko-KR" dirty="0"/>
              <a:t>, </a:t>
            </a:r>
            <a:r>
              <a:rPr lang="ko-KR" altLang="en-US" dirty="0"/>
              <a:t>게시판 관리</a:t>
            </a:r>
            <a:r>
              <a:rPr lang="en-US" altLang="ko-KR" dirty="0"/>
              <a:t>, </a:t>
            </a:r>
            <a:r>
              <a:rPr lang="ko-KR" altLang="en-US" dirty="0"/>
              <a:t>강의 개설 승인</a:t>
            </a:r>
            <a:r>
              <a:rPr lang="en-US" altLang="ko-KR" dirty="0"/>
              <a:t>, </a:t>
            </a:r>
            <a:r>
              <a:rPr lang="ko-KR" altLang="en-US" dirty="0"/>
              <a:t>리뷰 관리 등을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중앙에 위치한 마이페이지와 고객센터는 공통 기능으로</a:t>
            </a:r>
            <a:r>
              <a:rPr lang="en-US" altLang="ko-KR" dirty="0"/>
              <a:t>, </a:t>
            </a:r>
            <a:r>
              <a:rPr lang="ko-KR" altLang="en-US" dirty="0"/>
              <a:t>검은색으로 표시되어 모든 사용자에게 열려 있으며</a:t>
            </a:r>
            <a:r>
              <a:rPr lang="en-US" altLang="ko-KR" dirty="0"/>
              <a:t>, </a:t>
            </a:r>
            <a:r>
              <a:rPr lang="ko-KR" altLang="en-US" dirty="0"/>
              <a:t>개인정보 수정이나 문의</a:t>
            </a:r>
            <a:r>
              <a:rPr lang="en-US" altLang="ko-KR" dirty="0"/>
              <a:t>, </a:t>
            </a:r>
            <a:r>
              <a:rPr lang="ko-KR" altLang="en-US" dirty="0"/>
              <a:t>공지 확인 등을 할 수 있도록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같이 각 사용자 유형별로 기능을 명확히 구분하여</a:t>
            </a:r>
            <a:r>
              <a:rPr lang="en-US" altLang="ko-KR" dirty="0"/>
              <a:t>, </a:t>
            </a:r>
            <a:r>
              <a:rPr lang="ko-KR" altLang="en-US" dirty="0"/>
              <a:t>사용성과 관리 효율을 동시에 고려한 구조로 설계했습니다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주 재원은 광고 수익이기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ko-KR" altLang="en-US" dirty="0" err="1"/>
              <a:t>메인페이지에</a:t>
            </a:r>
            <a:r>
              <a:rPr lang="ko-KR" altLang="en-US" dirty="0"/>
              <a:t> 가장 노출이 잘되는 부분에 광고를 표현했습니다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상단에는 약관 동의 내용과 하단에는 유저정보를 입력하는 공간을 만들었고 </a:t>
            </a:r>
            <a:r>
              <a:rPr lang="en-US" altLang="ko-KR" dirty="0"/>
              <a:t>, </a:t>
            </a:r>
            <a:r>
              <a:rPr lang="ko-KR" altLang="en-US" dirty="0"/>
              <a:t>저희는 이메일을 인증하는 방식을 통해 이메일을 하나의 </a:t>
            </a:r>
            <a:r>
              <a:rPr lang="en-US" altLang="ko-KR" dirty="0"/>
              <a:t>ID</a:t>
            </a:r>
            <a:r>
              <a:rPr lang="ko-KR" altLang="en-US" dirty="0"/>
              <a:t>처럼 </a:t>
            </a:r>
            <a:r>
              <a:rPr lang="ko-KR" altLang="en-US" dirty="0" err="1"/>
              <a:t>사용할수</a:t>
            </a:r>
            <a:r>
              <a:rPr lang="ko-KR" altLang="en-US" dirty="0"/>
              <a:t> 있는 방안을 채택하려고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7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페이지에서 배너 옆의 로그인 하기 버튼을 누르면 나오는 페이지 입니다</a:t>
            </a:r>
            <a:r>
              <a:rPr lang="en-US" altLang="ko-KR" dirty="0"/>
              <a:t>. </a:t>
            </a:r>
            <a:r>
              <a:rPr lang="ko-KR" altLang="en-US" dirty="0"/>
              <a:t>저희의 주된 목표층이 노약자가 </a:t>
            </a:r>
            <a:r>
              <a:rPr lang="ko-KR" altLang="en-US" dirty="0" err="1"/>
              <a:t>될것이라</a:t>
            </a:r>
            <a:r>
              <a:rPr lang="ko-KR" altLang="en-US" dirty="0"/>
              <a:t> 생각했기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ko-KR" altLang="en-US" dirty="0" err="1"/>
              <a:t>메인페이지의</a:t>
            </a:r>
            <a:r>
              <a:rPr lang="ko-KR" altLang="en-US" dirty="0"/>
              <a:t> 작은 로그인 창 보단 큼직하고 직관적인 창이 </a:t>
            </a:r>
            <a:r>
              <a:rPr lang="ko-KR" altLang="en-US" dirty="0" err="1"/>
              <a:t>유용할것이라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13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아아디</a:t>
            </a:r>
            <a:r>
              <a:rPr lang="ko-KR" altLang="en-US" dirty="0"/>
              <a:t> 비밀번호를 찾는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휴대전화 혹은 인증된 이메일을 통해 본인인증을 </a:t>
            </a:r>
            <a:r>
              <a:rPr lang="ko-KR" altLang="en-US" dirty="0" err="1"/>
              <a:t>진행할수</a:t>
            </a:r>
            <a:r>
              <a:rPr lang="ko-KR" altLang="en-US" dirty="0"/>
              <a:t> 있도록 구상했습니다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Email</a:t>
            </a:r>
            <a:r>
              <a:rPr lang="ko-KR" altLang="en-US" dirty="0"/>
              <a:t>주소를 아이디 </a:t>
            </a:r>
            <a:r>
              <a:rPr lang="ko-KR" altLang="en-US" dirty="0" err="1"/>
              <a:t>처험</a:t>
            </a:r>
            <a:r>
              <a:rPr lang="ko-KR" altLang="en-US" dirty="0"/>
              <a:t> 활용하기 때문에 아이디를 찾는 방법은 휴대전화를 통해서만 </a:t>
            </a:r>
            <a:r>
              <a:rPr lang="ko-KR" altLang="en-US" dirty="0" err="1"/>
              <a:t>찾을수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비밀번호는 두가지 방식을 모두 </a:t>
            </a:r>
            <a:r>
              <a:rPr lang="ko-KR" altLang="en-US" dirty="0" err="1"/>
              <a:t>채택할수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1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게시판의 첫 페이지 입니다</a:t>
            </a:r>
            <a:r>
              <a:rPr lang="en-US" altLang="ko-KR" dirty="0"/>
              <a:t>. </a:t>
            </a:r>
            <a:r>
              <a:rPr lang="ko-KR" altLang="en-US" dirty="0"/>
              <a:t>필터로 장소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시간 등을 필터링 </a:t>
            </a:r>
            <a:r>
              <a:rPr lang="ko-KR" altLang="en-US" dirty="0" err="1"/>
              <a:t>할수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강의 카드를 클릭하면 해당 강의의 세부 페이지로 </a:t>
            </a:r>
            <a:r>
              <a:rPr lang="ko-KR" altLang="en-US" dirty="0" err="1"/>
              <a:t>이동할수</a:t>
            </a:r>
            <a:r>
              <a:rPr lang="ko-KR" altLang="en-US" dirty="0"/>
              <a:t> 있도록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TAP1</a:t>
            </a:r>
            <a:r>
              <a:rPr lang="ko-KR" altLang="en-US" dirty="0"/>
              <a:t>은 수강신청 페이지 입니다</a:t>
            </a:r>
            <a:r>
              <a:rPr lang="en-US" altLang="ko-KR" dirty="0"/>
              <a:t>. : </a:t>
            </a:r>
            <a:r>
              <a:rPr lang="ko-KR" altLang="en-US" dirty="0"/>
              <a:t>배너 밑의 버튼을 누르면 수강 신청이 완료되고</a:t>
            </a:r>
            <a:r>
              <a:rPr lang="en-US" altLang="ko-KR" dirty="0"/>
              <a:t>, </a:t>
            </a:r>
            <a:r>
              <a:rPr lang="ko-KR" altLang="en-US" dirty="0"/>
              <a:t>내용은 강의 소개 내용과 강의를 진행하는 강사에 대한 간략한 소개를 나오게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6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TAP2</a:t>
            </a:r>
            <a:r>
              <a:rPr lang="ko-KR" altLang="en-US" dirty="0"/>
              <a:t>는 그 강의에 대한 질문 게시판 입니다</a:t>
            </a:r>
            <a:r>
              <a:rPr lang="en-US" altLang="ko-KR" dirty="0"/>
              <a:t>.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5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목차를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'</a:t>
            </a:r>
            <a:r>
              <a:rPr lang="ko-KR" altLang="en-US" dirty="0"/>
              <a:t>배워보다</a:t>
            </a:r>
            <a:r>
              <a:rPr lang="en-US" altLang="ko-KR" dirty="0"/>
              <a:t>'</a:t>
            </a:r>
            <a:r>
              <a:rPr lang="ko-KR" altLang="en-US" dirty="0"/>
              <a:t>가 어떤 서비스인지</a:t>
            </a:r>
            <a:r>
              <a:rPr lang="en-US" altLang="ko-KR" dirty="0"/>
              <a:t>, </a:t>
            </a:r>
            <a:r>
              <a:rPr lang="ko-KR" altLang="en-US" dirty="0"/>
              <a:t>그리고 어떤 과정을 통해 이 서비스를 설계하게 되었는지 순차적으로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96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모달이</a:t>
            </a:r>
            <a:r>
              <a:rPr lang="ko-KR" altLang="en-US" dirty="0"/>
              <a:t> 나와서 내용을 입력하면 게시판에 작성이 되는 구조로 작성했습니다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6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후기 게시판 입니다</a:t>
            </a:r>
            <a:r>
              <a:rPr lang="en-US" altLang="ko-KR" dirty="0"/>
              <a:t>. </a:t>
            </a:r>
            <a:r>
              <a:rPr lang="ko-KR" altLang="en-US" dirty="0"/>
              <a:t>마찬가지로 버튼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48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모달창이</a:t>
            </a:r>
            <a:r>
              <a:rPr lang="ko-KR" altLang="en-US" dirty="0"/>
              <a:t> 나오고 입력하면 리뷰 게시판에 업로드가 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33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요청 게시판입니다</a:t>
            </a:r>
            <a:r>
              <a:rPr lang="en-US" altLang="ko-KR" dirty="0"/>
              <a:t>. </a:t>
            </a:r>
            <a:r>
              <a:rPr lang="ko-KR" altLang="en-US" dirty="0"/>
              <a:t>사용자들이 어떤 부분에 흥미가 있는지를 </a:t>
            </a:r>
            <a:r>
              <a:rPr lang="ko-KR" altLang="en-US" dirty="0" err="1"/>
              <a:t>파악할수</a:t>
            </a:r>
            <a:r>
              <a:rPr lang="ko-KR" altLang="en-US" dirty="0"/>
              <a:t> 있어야 하기에 좋아요 기능을 추가했고</a:t>
            </a:r>
            <a:r>
              <a:rPr lang="en-US" altLang="ko-KR" dirty="0"/>
              <a:t>, </a:t>
            </a:r>
            <a:r>
              <a:rPr lang="ko-KR" altLang="en-US" dirty="0" err="1"/>
              <a:t>좋아요가</a:t>
            </a:r>
            <a:r>
              <a:rPr lang="ko-KR" altLang="en-US" dirty="0"/>
              <a:t>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  <a:r>
              <a:rPr lang="ko-KR" altLang="en-US" dirty="0" err="1"/>
              <a:t>모르실수도</a:t>
            </a:r>
            <a:r>
              <a:rPr lang="ko-KR" altLang="en-US" dirty="0"/>
              <a:t> 있을 거 같아 </a:t>
            </a:r>
            <a:r>
              <a:rPr lang="ko-KR" altLang="en-US" dirty="0" err="1"/>
              <a:t>조회수또한</a:t>
            </a:r>
            <a:r>
              <a:rPr lang="ko-KR" altLang="en-US" dirty="0"/>
              <a:t> 나오게 </a:t>
            </a:r>
            <a:r>
              <a:rPr lang="ko-KR" altLang="en-US" dirty="0" err="1"/>
              <a:t>해놨습니다</a:t>
            </a:r>
            <a:r>
              <a:rPr lang="en-US" altLang="ko-KR" dirty="0"/>
              <a:t>. </a:t>
            </a:r>
            <a:r>
              <a:rPr lang="ko-KR" altLang="en-US" dirty="0"/>
              <a:t>추후 가능하다면 실수로 잘못 눌렀을 가능성을 고려하여 클릭한후 특정 시간이 지난 다음 조회수가 가산되는 방식 또한 고민중입니다</a:t>
            </a:r>
            <a:r>
              <a:rPr lang="en-US" altLang="ko-KR" dirty="0"/>
              <a:t>. </a:t>
            </a:r>
            <a:r>
              <a:rPr lang="ko-KR" altLang="en-US" dirty="0"/>
              <a:t>이런 방식을 채택한다면 보다 유의미한 조회수 같은 </a:t>
            </a:r>
            <a:r>
              <a:rPr lang="ko-KR" altLang="en-US" dirty="0" err="1"/>
              <a:t>정보값을</a:t>
            </a:r>
            <a:r>
              <a:rPr lang="ko-KR" altLang="en-US" dirty="0"/>
              <a:t> </a:t>
            </a:r>
            <a:r>
              <a:rPr lang="ko-KR" altLang="en-US" dirty="0" err="1"/>
              <a:t>수집할수</a:t>
            </a:r>
            <a:r>
              <a:rPr lang="ko-KR" altLang="en-US" dirty="0"/>
              <a:t> </a:t>
            </a:r>
            <a:r>
              <a:rPr lang="ko-KR" altLang="en-US" dirty="0" err="1"/>
              <a:t>있을것이라</a:t>
            </a:r>
            <a:r>
              <a:rPr lang="ko-KR" altLang="en-US" dirty="0"/>
              <a:t> 생각합니다</a:t>
            </a:r>
            <a:r>
              <a:rPr lang="en-US" altLang="ko-KR" dirty="0"/>
              <a:t>. (Settimeout </a:t>
            </a:r>
            <a:r>
              <a:rPr lang="ko-KR" altLang="en-US" dirty="0" err="1"/>
              <a:t>가같은</a:t>
            </a:r>
            <a:r>
              <a:rPr lang="ko-KR" altLang="en-US" dirty="0"/>
              <a:t> 기능을 </a:t>
            </a:r>
            <a:r>
              <a:rPr lang="ko-KR" altLang="en-US" dirty="0" err="1"/>
              <a:t>활용할수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39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목록을 </a:t>
            </a:r>
            <a:r>
              <a:rPr lang="ko-KR" altLang="en-US" dirty="0" err="1"/>
              <a:t>눌렀을떄</a:t>
            </a:r>
            <a:r>
              <a:rPr lang="ko-KR" altLang="en-US" dirty="0"/>
              <a:t> 나타나는 페이지 입니다</a:t>
            </a:r>
            <a:r>
              <a:rPr lang="en-US" altLang="ko-KR" dirty="0"/>
              <a:t>.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일반 유저로 구분하여 기능을 제한할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12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강의 요청을 하는 글을 작성하는 게시판입니다</a:t>
            </a:r>
            <a:r>
              <a:rPr lang="en-US" altLang="ko-KR" dirty="0"/>
              <a:t>.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을 누르면 취소 되며 이전 게시판으로 돌아가며</a:t>
            </a:r>
            <a:endParaRPr lang="en-US" altLang="ko-KR" dirty="0"/>
          </a:p>
          <a:p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err="1"/>
              <a:t>눌렀을때</a:t>
            </a:r>
            <a:r>
              <a:rPr lang="ko-KR" altLang="en-US" dirty="0"/>
              <a:t> 정식으로 요청이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02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마이페이지를 </a:t>
            </a:r>
            <a:r>
              <a:rPr lang="ko-KR" altLang="en-US" dirty="0" err="1"/>
              <a:t>클릭했을시</a:t>
            </a:r>
            <a:r>
              <a:rPr lang="ko-KR" altLang="en-US" dirty="0"/>
              <a:t> 처음으로 노출되는 화면입니다</a:t>
            </a:r>
            <a:r>
              <a:rPr lang="en-US" altLang="ko-KR" dirty="0"/>
              <a:t>. </a:t>
            </a:r>
            <a:r>
              <a:rPr lang="ko-KR" altLang="en-US" dirty="0"/>
              <a:t>비밀번호를 제대로 입력하면 </a:t>
            </a:r>
            <a:r>
              <a:rPr lang="ko-KR" altLang="en-US" dirty="0" err="1"/>
              <a:t>볼수</a:t>
            </a:r>
            <a:r>
              <a:rPr lang="ko-KR" altLang="en-US" dirty="0"/>
              <a:t> 있도록 </a:t>
            </a:r>
            <a:r>
              <a:rPr lang="ko-KR" altLang="en-US" dirty="0" err="1"/>
              <a:t>설계햇습니다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수강 내역을 </a:t>
            </a:r>
            <a:r>
              <a:rPr lang="ko-KR" altLang="en-US" dirty="0" err="1"/>
              <a:t>확인할수</a:t>
            </a:r>
            <a:r>
              <a:rPr lang="ko-KR" altLang="en-US" dirty="0"/>
              <a:t> 있는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수강 내역과 수강중인 내역을 </a:t>
            </a:r>
            <a:r>
              <a:rPr lang="ko-KR" altLang="en-US" dirty="0" err="1"/>
              <a:t>확인할수</a:t>
            </a:r>
            <a:r>
              <a:rPr lang="ko-KR" altLang="en-US" dirty="0"/>
              <a:t> 있도록 설계했습니다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강좌를 대표하는 이미지가 나오고 그 밑에 강좌에 대한 설명을 추가했습니다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57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봉사자의 시점에서 본 화면입니다</a:t>
            </a:r>
            <a:r>
              <a:rPr lang="en-US" altLang="ko-KR" dirty="0"/>
              <a:t>. </a:t>
            </a:r>
            <a:r>
              <a:rPr lang="ko-KR" altLang="en-US" dirty="0"/>
              <a:t>사용자의 기준 내용에 추가적으로 총 봉사 활동시간을 </a:t>
            </a:r>
            <a:r>
              <a:rPr lang="ko-KR" altLang="en-US" dirty="0" err="1"/>
              <a:t>표기할수</a:t>
            </a:r>
            <a:r>
              <a:rPr lang="ko-KR" altLang="en-US" dirty="0"/>
              <a:t> 있도록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21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회원정보를 </a:t>
            </a:r>
            <a:r>
              <a:rPr lang="ko-KR" altLang="en-US" dirty="0" err="1"/>
              <a:t>수정할수</a:t>
            </a:r>
            <a:r>
              <a:rPr lang="ko-KR" altLang="en-US" dirty="0"/>
              <a:t> 있는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5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팀 구성도 입니다</a:t>
            </a:r>
            <a:r>
              <a:rPr lang="en-US" altLang="ko-KR" dirty="0"/>
              <a:t>. </a:t>
            </a:r>
            <a:r>
              <a:rPr lang="ko-KR" altLang="en-US" dirty="0"/>
              <a:t>팀장이신 </a:t>
            </a:r>
            <a:r>
              <a:rPr lang="ko-KR" altLang="en-US" dirty="0" err="1"/>
              <a:t>최연지씨를</a:t>
            </a:r>
            <a:r>
              <a:rPr lang="ko-KR" altLang="en-US" dirty="0"/>
              <a:t> 중심으로 팀원들은 각자 페이지를 맡아 스토리보드를 구현했고 웹 페이지를 </a:t>
            </a:r>
            <a:r>
              <a:rPr lang="ko-KR" altLang="en-US" dirty="0" err="1"/>
              <a:t>개발중에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고객센터를 </a:t>
            </a:r>
            <a:r>
              <a:rPr lang="ko-KR" altLang="en-US" dirty="0" err="1"/>
              <a:t>클릭했을때</a:t>
            </a:r>
            <a:r>
              <a:rPr lang="ko-KR" altLang="en-US" dirty="0"/>
              <a:t> 나오는 메인 페이지 입니다</a:t>
            </a:r>
            <a:r>
              <a:rPr lang="en-US" altLang="ko-KR" dirty="0"/>
              <a:t>. </a:t>
            </a:r>
            <a:r>
              <a:rPr lang="ko-KR" altLang="en-US" dirty="0"/>
              <a:t>카테고리는 공지사항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FAQ,  </a:t>
            </a:r>
            <a:r>
              <a:rPr lang="en-US" altLang="ko-KR" dirty="0" err="1"/>
              <a:t>QnA</a:t>
            </a:r>
            <a:r>
              <a:rPr lang="ko-KR" altLang="en-US" dirty="0"/>
              <a:t>로 구성했습니다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시점의 공지사항 글쓰기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62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목록을 </a:t>
            </a:r>
            <a:r>
              <a:rPr lang="ko-KR" altLang="en-US" dirty="0" err="1"/>
              <a:t>클릭했을떄</a:t>
            </a:r>
            <a:r>
              <a:rPr lang="ko-KR" altLang="en-US" dirty="0"/>
              <a:t> 나타나는 본문입니다</a:t>
            </a:r>
            <a:r>
              <a:rPr lang="en-US" altLang="ko-KR" dirty="0"/>
              <a:t>. </a:t>
            </a:r>
            <a:r>
              <a:rPr lang="ko-KR" altLang="en-US" dirty="0"/>
              <a:t>수정이나 삭제는 관리자만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2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같은 경우 추가적인 카테고리를 나누어 로그인에 대한 질문</a:t>
            </a:r>
            <a:r>
              <a:rPr lang="en-US" altLang="ko-KR" dirty="0"/>
              <a:t>, </a:t>
            </a:r>
            <a:r>
              <a:rPr lang="ko-KR" altLang="en-US" dirty="0"/>
              <a:t>봉사에 대한 </a:t>
            </a:r>
            <a:r>
              <a:rPr lang="ko-KR" altLang="en-US" dirty="0" err="1"/>
              <a:t>질문등</a:t>
            </a:r>
            <a:r>
              <a:rPr lang="ko-KR" altLang="en-US" dirty="0"/>
              <a:t> 해당 카테고리를 </a:t>
            </a:r>
            <a:r>
              <a:rPr lang="ko-KR" altLang="en-US" dirty="0" err="1"/>
              <a:t>선택했을때</a:t>
            </a:r>
            <a:r>
              <a:rPr lang="ko-KR" altLang="en-US" dirty="0"/>
              <a:t> 해당 카테고리의 질문만 노출되도록 설계했습니다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38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QNA</a:t>
            </a:r>
            <a:r>
              <a:rPr lang="ko-KR" altLang="en-US" dirty="0"/>
              <a:t>게시판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1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질문을 작성하는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81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QNA </a:t>
            </a:r>
            <a:r>
              <a:rPr lang="ko-KR" altLang="en-US" dirty="0" err="1"/>
              <a:t>작성후</a:t>
            </a:r>
            <a:r>
              <a:rPr lang="ko-KR" altLang="en-US" dirty="0"/>
              <a:t> 보이는 화면입니다</a:t>
            </a:r>
            <a:r>
              <a:rPr lang="en-US" altLang="ko-KR" dirty="0"/>
              <a:t>. </a:t>
            </a:r>
            <a:r>
              <a:rPr lang="ko-KR" altLang="en-US" dirty="0"/>
              <a:t>작성자가 아니라면 삭제와 수정은 불가능하게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11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본문을 </a:t>
            </a:r>
            <a:r>
              <a:rPr lang="ko-KR" altLang="en-US" dirty="0" err="1"/>
              <a:t>클릭했을떄</a:t>
            </a:r>
            <a:r>
              <a:rPr lang="ko-KR" altLang="en-US" dirty="0"/>
              <a:t> 나오는 페이지 이며 마찬가지로 유저의 권한별로 버튼이 다르게 나타날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82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페이지 입니다</a:t>
            </a:r>
            <a:r>
              <a:rPr lang="en-US" altLang="ko-KR" dirty="0"/>
              <a:t>. </a:t>
            </a:r>
            <a:r>
              <a:rPr lang="ko-KR" altLang="en-US" dirty="0"/>
              <a:t>저희는 봉사자</a:t>
            </a:r>
            <a:r>
              <a:rPr lang="en-US" altLang="ko-KR" dirty="0"/>
              <a:t>, </a:t>
            </a:r>
            <a:r>
              <a:rPr lang="ko-KR" altLang="en-US" dirty="0"/>
              <a:t>수강자</a:t>
            </a:r>
            <a:r>
              <a:rPr lang="en-US" altLang="ko-KR" dirty="0"/>
              <a:t>, </a:t>
            </a:r>
            <a:r>
              <a:rPr lang="ko-KR" altLang="en-US" dirty="0"/>
              <a:t>기관</a:t>
            </a:r>
            <a:r>
              <a:rPr lang="en-US" altLang="ko-KR" dirty="0"/>
              <a:t>, </a:t>
            </a:r>
            <a:r>
              <a:rPr lang="ko-KR" altLang="en-US" dirty="0"/>
              <a:t>지역 상점들이 서로 상호작용 </a:t>
            </a:r>
            <a:r>
              <a:rPr lang="ko-KR" altLang="en-US" dirty="0" err="1"/>
              <a:t>할수</a:t>
            </a:r>
            <a:r>
              <a:rPr lang="ko-KR" altLang="en-US" dirty="0"/>
              <a:t> 있는 네트워크를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</a:t>
            </a:r>
            <a:r>
              <a:rPr lang="ko-KR" altLang="en-US" dirty="0" err="1"/>
              <a:t>목표중</a:t>
            </a:r>
            <a:r>
              <a:rPr lang="ko-KR" altLang="en-US" dirty="0"/>
              <a:t> 하나라고 말씀 드렸던 것처럼 원하는 사람들끼리 만나서 </a:t>
            </a:r>
            <a:r>
              <a:rPr lang="ko-KR" altLang="en-US" dirty="0" err="1"/>
              <a:t>공부할수</a:t>
            </a:r>
            <a:r>
              <a:rPr lang="ko-KR" altLang="en-US" dirty="0"/>
              <a:t> 있는 그런 소모임을 </a:t>
            </a:r>
            <a:r>
              <a:rPr lang="ko-KR" altLang="en-US" dirty="0" err="1"/>
              <a:t>만들수</a:t>
            </a:r>
            <a:r>
              <a:rPr lang="ko-KR" altLang="en-US" dirty="0"/>
              <a:t> 있게 해보자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모임을 만드는 게시판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0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팀원들은 각자 다른 경험을 통해 </a:t>
            </a:r>
            <a:r>
              <a:rPr lang="ko-KR" altLang="en-US" dirty="0" err="1"/>
              <a:t>노약자같은</a:t>
            </a:r>
            <a:r>
              <a:rPr lang="ko-KR" altLang="en-US" dirty="0"/>
              <a:t> 정보의 취약계층이 많다는 것을 인식하게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저의 경우 올해 </a:t>
            </a:r>
            <a:r>
              <a:rPr lang="en-US" altLang="ko-KR" dirty="0"/>
              <a:t>4</a:t>
            </a:r>
            <a:r>
              <a:rPr lang="ko-KR" altLang="en-US" dirty="0"/>
              <a:t>월까지 사회복무요원으로 사회 복지기관에 복무하며 그곳에 오시는 수많은 어르신들이 한글을 모르시거나 휴대전화의 활용법을 몰라 문자 메세지를 읽지도 못해서 자신이 </a:t>
            </a:r>
            <a:r>
              <a:rPr lang="ko-KR" altLang="en-US" dirty="0" err="1"/>
              <a:t>받을수</a:t>
            </a:r>
            <a:r>
              <a:rPr lang="ko-KR" altLang="en-US" dirty="0"/>
              <a:t> 있는 </a:t>
            </a:r>
            <a:r>
              <a:rPr lang="ko-KR" altLang="en-US" dirty="0" err="1"/>
              <a:t>해택을</a:t>
            </a:r>
            <a:r>
              <a:rPr lang="ko-KR" altLang="en-US" dirty="0"/>
              <a:t> 받지 못하는 분들도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마침 이곳 휴먼교육센터에서 선생님이 실용적이고 좋은 기술을 많이 알려주셔서 이러한 기술들을 바탕으로 정보 접근에 취약한 어르신들을 돕고</a:t>
            </a:r>
            <a:r>
              <a:rPr lang="en-US" altLang="ko-KR" dirty="0"/>
              <a:t>, </a:t>
            </a:r>
            <a:r>
              <a:rPr lang="ko-KR" altLang="en-US" dirty="0"/>
              <a:t>학습을 </a:t>
            </a:r>
            <a:r>
              <a:rPr lang="ko-KR" altLang="en-US" dirty="0" err="1"/>
              <a:t>장려할수</a:t>
            </a:r>
            <a:r>
              <a:rPr lang="ko-KR" altLang="en-US" dirty="0"/>
              <a:t> 있다면 좋겠다는 생각을 가지고 이러한 서비스를 기획하게 </a:t>
            </a:r>
            <a:r>
              <a:rPr lang="ko-KR" altLang="en-US" dirty="0" err="1"/>
              <a:t>됬습니다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모임에 대한 소개를 하는 </a:t>
            </a:r>
            <a:r>
              <a:rPr lang="ko-KR" altLang="en-US" dirty="0" err="1"/>
              <a:t>상세창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모임장의 기준 페이지이며 누군가가 신청을 한다면 우측 리스트로 </a:t>
            </a:r>
            <a:r>
              <a:rPr lang="ko-KR" altLang="en-US" dirty="0" err="1"/>
              <a:t>확인할수</a:t>
            </a:r>
            <a:r>
              <a:rPr lang="ko-KR" altLang="en-US" dirty="0"/>
              <a:t> </a:t>
            </a:r>
            <a:r>
              <a:rPr lang="ko-KR" altLang="en-US" dirty="0" err="1"/>
              <a:t>있스빈다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04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가입을 하는 사람의 기준으로 설계한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49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16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4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사회적 가치를 중시하는 플랫폼 서비스 설계와 사용자 중심 </a:t>
            </a:r>
            <a:r>
              <a:rPr lang="en-US" altLang="ko-KR" dirty="0"/>
              <a:t>UI/UX </a:t>
            </a:r>
            <a:r>
              <a:rPr lang="ko-KR" altLang="en-US" dirty="0"/>
              <a:t>구현을 통해</a:t>
            </a:r>
            <a:r>
              <a:rPr lang="en-US" altLang="ko-KR" dirty="0"/>
              <a:t>, </a:t>
            </a:r>
            <a:r>
              <a:rPr lang="ko-KR" altLang="en-US" dirty="0"/>
              <a:t>디지털 기술이 교육 자원봉사 생태계 활성화에 기여할 수 있는 방안을 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5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개발 목표는 앞서 말씀드린 것처럼 정보 획득에 취약한 분들이 좀더 </a:t>
            </a:r>
            <a:r>
              <a:rPr lang="ko-KR" altLang="en-US" dirty="0" err="1"/>
              <a:t>쉼게</a:t>
            </a:r>
            <a:r>
              <a:rPr lang="ko-KR" altLang="en-US" dirty="0"/>
              <a:t> 정보를 </a:t>
            </a:r>
            <a:r>
              <a:rPr lang="ko-KR" altLang="en-US" dirty="0" err="1"/>
              <a:t>얻을수</a:t>
            </a:r>
            <a:r>
              <a:rPr lang="ko-KR" altLang="en-US" dirty="0"/>
              <a:t> 있고 또 그런 정보 획득 능력을 </a:t>
            </a:r>
            <a:r>
              <a:rPr lang="ko-KR" altLang="en-US" dirty="0" err="1"/>
              <a:t>성장시킬수</a:t>
            </a:r>
            <a:r>
              <a:rPr lang="ko-KR" altLang="en-US" dirty="0"/>
              <a:t> 있는 서비스를 제공하는 것과 봉사자</a:t>
            </a:r>
            <a:r>
              <a:rPr lang="en-US" altLang="ko-KR" dirty="0"/>
              <a:t>, </a:t>
            </a:r>
            <a:r>
              <a:rPr lang="ko-KR" altLang="en-US" dirty="0"/>
              <a:t>수강자</a:t>
            </a:r>
            <a:r>
              <a:rPr lang="en-US" altLang="ko-KR" dirty="0"/>
              <a:t>, </a:t>
            </a:r>
            <a:r>
              <a:rPr lang="ko-KR" altLang="en-US" dirty="0"/>
              <a:t>기관 등이 서로 상호작용하며 </a:t>
            </a:r>
            <a:r>
              <a:rPr lang="ko-KR" altLang="en-US" dirty="0" err="1"/>
              <a:t>협력할수</a:t>
            </a:r>
            <a:r>
              <a:rPr lang="ko-KR" altLang="en-US" dirty="0"/>
              <a:t> 있는 그런 환경을 구축하는 것이 핵심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배워보다는</a:t>
            </a:r>
            <a:r>
              <a:rPr lang="ko-KR" altLang="en-US" dirty="0"/>
              <a:t> 단순히 정보 취득능력이 향상 뿐만 아니라 내가 </a:t>
            </a:r>
            <a:r>
              <a:rPr lang="ko-KR" altLang="en-US" dirty="0" err="1"/>
              <a:t>무엇하나</a:t>
            </a:r>
            <a:r>
              <a:rPr lang="ko-KR" altLang="en-US" dirty="0"/>
              <a:t> 잘하는 것이 있다면 그 재능을 서로 나누고 </a:t>
            </a:r>
            <a:r>
              <a:rPr lang="ko-KR" altLang="en-US" dirty="0" err="1"/>
              <a:t>기부할수</a:t>
            </a:r>
            <a:r>
              <a:rPr lang="ko-KR" altLang="en-US" dirty="0"/>
              <a:t> 있는 재능 기부의 플랫폼으로 </a:t>
            </a:r>
            <a:r>
              <a:rPr lang="ko-KR" altLang="en-US" dirty="0" err="1"/>
              <a:t>확장될수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원하는 강의를 스스로 개설하고 내가 배우고 싶은 것들을 </a:t>
            </a:r>
            <a:r>
              <a:rPr lang="ko-KR" altLang="en-US" dirty="0" err="1"/>
              <a:t>찾아볼수</a:t>
            </a:r>
            <a:r>
              <a:rPr lang="ko-KR" altLang="en-US" dirty="0"/>
              <a:t> 있는 구조를 지향합니다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교육 장소는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직관적으로 안내될 예정이며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봉사자에게 무언가 </a:t>
            </a:r>
            <a:r>
              <a:rPr lang="ko-KR" altLang="en-US" dirty="0" err="1"/>
              <a:t>해택을</a:t>
            </a:r>
            <a:r>
              <a:rPr lang="ko-KR" altLang="en-US" dirty="0"/>
              <a:t> </a:t>
            </a:r>
            <a:r>
              <a:rPr lang="ko-KR" altLang="en-US" dirty="0" err="1"/>
              <a:t>줄수는</a:t>
            </a:r>
            <a:r>
              <a:rPr lang="ko-KR" altLang="en-US" dirty="0"/>
              <a:t> 없을까 </a:t>
            </a:r>
            <a:r>
              <a:rPr lang="ko-KR" altLang="en-US" dirty="0" err="1"/>
              <a:t>곰곰히</a:t>
            </a:r>
            <a:r>
              <a:rPr lang="ko-KR" altLang="en-US" dirty="0"/>
              <a:t> 고민해본 결과 봉사시간을 인증해주는 방식으로 동기를 부여하고자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 재원은 웹 페이지의 광고 수입</a:t>
            </a:r>
            <a:r>
              <a:rPr lang="en-US" altLang="ko-KR" dirty="0"/>
              <a:t>, </a:t>
            </a:r>
            <a:r>
              <a:rPr lang="ko-KR" altLang="en-US" dirty="0"/>
              <a:t>기부금</a:t>
            </a:r>
            <a:r>
              <a:rPr lang="en-US" altLang="ko-KR" dirty="0"/>
              <a:t>, </a:t>
            </a:r>
            <a:r>
              <a:rPr lang="ko-KR" altLang="en-US" dirty="0"/>
              <a:t>가능 하다면 정부의 보조금으로 운영이 이루어질 계획이며 수익이 많다면 그중 일부는 지역 사회에 </a:t>
            </a:r>
            <a:r>
              <a:rPr lang="ko-KR" altLang="en-US" dirty="0" err="1"/>
              <a:t>기부하는것까지</a:t>
            </a:r>
            <a:r>
              <a:rPr lang="ko-KR" altLang="en-US" dirty="0"/>
              <a:t> 생각하고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배워보다’는</a:t>
            </a:r>
            <a:r>
              <a:rPr lang="ko-KR" altLang="en-US" dirty="0"/>
              <a:t> 오늘은 내가 학생이었지만</a:t>
            </a:r>
            <a:r>
              <a:rPr lang="en-US" altLang="ko-KR" dirty="0"/>
              <a:t>, </a:t>
            </a:r>
            <a:r>
              <a:rPr lang="ko-KR" altLang="en-US" dirty="0"/>
              <a:t>내일은 내가 누군가의 선생님이 될 수 있는</a:t>
            </a:r>
            <a:r>
              <a:rPr lang="en-US" altLang="ko-KR" dirty="0"/>
              <a:t>, </a:t>
            </a:r>
            <a:r>
              <a:rPr lang="ko-KR" altLang="en-US" dirty="0"/>
              <a:t>쌍방향적 참여가 가능한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 취약계층이 주요 대상인 만큼 간편하고 직관적인  </a:t>
            </a:r>
            <a:r>
              <a:rPr lang="en-US" altLang="ko-KR" dirty="0"/>
              <a:t>UI</a:t>
            </a:r>
            <a:r>
              <a:rPr lang="ko-KR" altLang="en-US" dirty="0"/>
              <a:t>를 통해 보다 접근성을 높였습니다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 하다면 수익의 일부를 지역의 소외계층을 위해 </a:t>
            </a:r>
            <a:r>
              <a:rPr lang="ko-KR" altLang="en-US" dirty="0" err="1"/>
              <a:t>기부할것입니다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‘</a:t>
            </a:r>
            <a:r>
              <a:rPr lang="ko-KR" altLang="en-US" dirty="0" err="1"/>
              <a:t>배워보다’는</a:t>
            </a:r>
            <a:r>
              <a:rPr lang="ko-KR" altLang="en-US" dirty="0"/>
              <a:t> 단순히 </a:t>
            </a:r>
            <a:r>
              <a:rPr lang="en-US" altLang="ko-KR" dirty="0"/>
              <a:t>"</a:t>
            </a:r>
            <a:r>
              <a:rPr lang="ko-KR" altLang="en-US" dirty="0"/>
              <a:t>이런 서비스가 있어요</a:t>
            </a:r>
            <a:r>
              <a:rPr lang="en-US" altLang="ko-KR" dirty="0"/>
              <a:t>" </a:t>
            </a:r>
            <a:r>
              <a:rPr lang="ko-KR" altLang="en-US" dirty="0"/>
              <a:t>하고 끝나는 것이 아니라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먼저 다가가는 친절한 서비스를 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프로젝트를 진행함에 있어 요구사항 정의부터 피드백까지의 전체 흐름을 </a:t>
            </a:r>
            <a:r>
              <a:rPr lang="ko-KR" altLang="en-US" dirty="0" err="1"/>
              <a:t>간트차트를</a:t>
            </a:r>
            <a:r>
              <a:rPr lang="ko-KR" altLang="en-US" dirty="0"/>
              <a:t> 통해 계획했습니다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사용자 요구사항을 구체화한 뒤</a:t>
            </a:r>
            <a:r>
              <a:rPr lang="en-US" altLang="ko-KR" dirty="0"/>
              <a:t>, </a:t>
            </a:r>
            <a:r>
              <a:rPr lang="ko-KR" altLang="en-US" dirty="0"/>
              <a:t>이를 기반으로 </a:t>
            </a:r>
            <a:r>
              <a:rPr lang="en-US" altLang="ko-KR" dirty="0"/>
              <a:t>UML </a:t>
            </a:r>
            <a:r>
              <a:rPr lang="ko-KR" altLang="en-US" dirty="0"/>
              <a:t>설계를 진행했고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설계 내용을 바탕으로 스토리보드를 구성해 서비스의 흐름을 </a:t>
            </a:r>
            <a:r>
              <a:rPr lang="ko-KR" altLang="en-US" dirty="0" err="1"/>
              <a:t>시각화했습니다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발표를 위한 </a:t>
            </a:r>
            <a:r>
              <a:rPr lang="en-US" altLang="ko-KR" dirty="0"/>
              <a:t>PPT</a:t>
            </a:r>
            <a:r>
              <a:rPr lang="ko-KR" altLang="en-US" dirty="0"/>
              <a:t>를 제작했고</a:t>
            </a:r>
            <a:r>
              <a:rPr lang="en-US" altLang="ko-KR" dirty="0"/>
              <a:t>, </a:t>
            </a:r>
            <a:r>
              <a:rPr lang="ko-KR" altLang="en-US" dirty="0"/>
              <a:t>동시에 본격적인 웹페이지 코딩 작업에 </a:t>
            </a:r>
            <a:r>
              <a:rPr lang="ko-KR" altLang="en-US" dirty="0" err="1"/>
              <a:t>착수중입니다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개발이 어느 정도 마무리된 뒤에는 기능 </a:t>
            </a:r>
            <a:r>
              <a:rPr lang="en-US" altLang="ko-KR" dirty="0"/>
              <a:t>TEST</a:t>
            </a:r>
            <a:r>
              <a:rPr lang="ko-KR" altLang="en-US" dirty="0"/>
              <a:t>를 통해 문제점을 점검하고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도출된 개선사항을 반영하는 피드백 과정을 </a:t>
            </a:r>
            <a:r>
              <a:rPr lang="ko-KR" altLang="en-US" dirty="0" err="1"/>
              <a:t>거칠것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일련의 과정은 체계적인 개발 진행을 가능하게 </a:t>
            </a:r>
            <a:r>
              <a:rPr lang="ko-KR" altLang="en-US" dirty="0" err="1"/>
              <a:t>할것입니다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0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C2AB79-C4C9-B0B0-E0CF-B623596B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3"/>
          <a:stretch>
            <a:fillRect/>
          </a:stretch>
        </p:blipFill>
        <p:spPr>
          <a:xfrm>
            <a:off x="-2" y="1174700"/>
            <a:ext cx="9907589" cy="20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-446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6" r="65923"/>
          <a:stretch>
            <a:fillRect/>
          </a:stretch>
        </p:blipFill>
        <p:spPr>
          <a:xfrm>
            <a:off x="-1" y="3245618"/>
            <a:ext cx="2944007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20BCE-A839-A95E-4183-1953C15C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A55DF-BDA9-165B-1DC6-0A38CE00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E1FF3-5898-F982-8D99-C6E7F110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7CDC9F-818B-392F-A503-B1CDAA2A0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2028F-DBD1-B257-5E8E-08960FAB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0381D1-3A50-A118-7923-EFD40E08C1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4" t="5530" r="1920" b="3500"/>
          <a:stretch>
            <a:fillRect/>
          </a:stretch>
        </p:blipFill>
        <p:spPr>
          <a:xfrm>
            <a:off x="1278368" y="652264"/>
            <a:ext cx="7350851" cy="49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1013-E456-8432-015D-6B020A08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39A4C0-0703-CF3E-292B-2024841F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6BAD4-159C-CC94-2D10-2DE0920B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45ECE-77EE-BECB-E7CC-7A9B8070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86" b="1539"/>
          <a:stretch>
            <a:fillRect/>
          </a:stretch>
        </p:blipFill>
        <p:spPr>
          <a:xfrm>
            <a:off x="1409501" y="637700"/>
            <a:ext cx="7088586" cy="49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323D9-A249-A436-8D25-900E10C4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D47B2-6119-6627-4597-4A37D9960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08C00-3B8E-7392-D5AD-4B44492C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0D3AA6-2EC0-922F-B327-8B9C0999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30" b="1895"/>
          <a:stretch>
            <a:fillRect/>
          </a:stretch>
        </p:blipFill>
        <p:spPr>
          <a:xfrm>
            <a:off x="1422632" y="656207"/>
            <a:ext cx="7062321" cy="49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1A53-0F7C-587D-CD2B-D369C79B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B0794B-6A5E-AB60-27C9-A68F3DB5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2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130C-776D-9AF4-35B6-19AB65F9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AF3AE-3567-EEC9-E884-31E957740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4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9C9A8-2186-3851-7368-0EE031E5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E4578A-C690-D06B-2B39-808E49810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84" t="6779" r="1576" b="2609"/>
          <a:stretch>
            <a:fillRect/>
          </a:stretch>
        </p:blipFill>
        <p:spPr>
          <a:xfrm>
            <a:off x="1311101" y="696006"/>
            <a:ext cx="7285383" cy="48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0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EC685-4C6A-CB01-848B-3EF046CE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B491-3E38-35FF-89B3-3C36C609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9ED0B-6512-B747-25DE-4818D8D5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670A-F960-8138-608F-B413B8120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07" t="6779" r="1811" b="3144"/>
          <a:stretch>
            <a:fillRect/>
          </a:stretch>
        </p:blipFill>
        <p:spPr>
          <a:xfrm>
            <a:off x="1293277" y="655740"/>
            <a:ext cx="7321033" cy="49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3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BDFE-0EF5-5B95-DA06-5101A710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6E1895-741D-B2F5-68A1-D52B6083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315E0-ED59-9285-0162-7326D0A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B6F446-60CE-03AC-73D6-11D3FCD0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08" t="6600" r="1685" b="2787"/>
          <a:stretch>
            <a:fillRect/>
          </a:stretch>
        </p:blipFill>
        <p:spPr>
          <a:xfrm>
            <a:off x="1275884" y="635855"/>
            <a:ext cx="7355820" cy="49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2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2B6E-FD48-BEE7-94D5-F5885DDF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6CF464-BF68-D665-78F3-4FD7A2B1C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FF8DC-F114-7723-8648-19A9B143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24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28990-18DA-E31B-054C-E0414AB688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3" t="6600" r="1813" b="4035"/>
          <a:stretch>
            <a:fillRect/>
          </a:stretch>
        </p:blipFill>
        <p:spPr>
          <a:xfrm>
            <a:off x="1300730" y="672034"/>
            <a:ext cx="7306125" cy="49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4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D2CA7-2618-D7F4-CDC1-E84A6D1F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8875F4-6622-DB21-34D6-28608E04A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68EAD-316C-C3B7-64B9-8FBA333A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384EA-8173-93EC-A04B-1D44F56D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3" t="6421" r="1436" b="3857"/>
          <a:stretch>
            <a:fillRect/>
          </a:stretch>
        </p:blipFill>
        <p:spPr>
          <a:xfrm>
            <a:off x="1276314" y="639401"/>
            <a:ext cx="7354958" cy="49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04CE-4F29-4E7D-41FC-76533D44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118004-2F18-2F82-8257-3987F096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AE9A3-2177-D92B-FF81-636181F5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06C9E7-80D3-C551-5E5C-226FFACB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6" t="6599" r="1987" b="6890"/>
          <a:stretch>
            <a:fillRect/>
          </a:stretch>
        </p:blipFill>
        <p:spPr>
          <a:xfrm>
            <a:off x="1284426" y="655983"/>
            <a:ext cx="7338736" cy="49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19D2-F74F-38DD-0A03-42B632DA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83A2E2-AA3A-1D6B-B105-A5FBE682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FBB86-454C-D985-E778-52F6C1B2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t>27</a:t>
            </a:fld>
            <a:r>
              <a:rPr lang="ko-KR" altLang="en-US" dirty="0"/>
              <a:t> </a:t>
            </a:r>
            <a:r>
              <a:rPr lang="en-US" altLang="ko-KR" dirty="0"/>
              <a:t>/ 51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CD13F-AB5E-F210-43DB-DCFC5453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8" t="6600" r="1857" b="6711"/>
          <a:stretch>
            <a:fillRect/>
          </a:stretch>
        </p:blipFill>
        <p:spPr>
          <a:xfrm>
            <a:off x="1286918" y="655983"/>
            <a:ext cx="7333751" cy="49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7D3BA-A4B1-72F5-C072-0575FF7F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2184FC-ABFB-BB37-0B2F-D1964B076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EA7BEB-AF56-671E-4EF2-C56D9B30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839A7-F69D-F475-7EC5-A3167FB7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18" t="6779" r="1857" b="6890"/>
          <a:stretch>
            <a:fillRect/>
          </a:stretch>
        </p:blipFill>
        <p:spPr>
          <a:xfrm>
            <a:off x="1256438" y="621862"/>
            <a:ext cx="7394712" cy="49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7074-B57F-3588-DEB9-668FB6FB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CBCE8-54F9-E95F-DBE2-B78881298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BFD4A-E0C8-339B-B314-FDBEDA6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30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6FC07-0CFA-4EF5-0109-B5A6E558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2" t="4816" r="471" b="1539"/>
          <a:stretch>
            <a:fillRect/>
          </a:stretch>
        </p:blipFill>
        <p:spPr>
          <a:xfrm>
            <a:off x="606286" y="624691"/>
            <a:ext cx="8358809" cy="49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7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591F-2622-AB3A-4493-50A7206F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04F53-AF48-4442-E955-7A524ABEC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AE152-0FEF-45C1-5394-64C1F76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71EE4-C5E8-C2E3-7DBA-8A1950D5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2" t="4459" r="360" b="1538"/>
          <a:stretch>
            <a:fillRect/>
          </a:stretch>
        </p:blipFill>
        <p:spPr>
          <a:xfrm>
            <a:off x="655984" y="622907"/>
            <a:ext cx="8348870" cy="49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4FD8-85EF-9917-90F9-9780BC18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22E48-0A1B-99E9-B216-3BF8810E9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417AF-A780-F1D3-1BF4-60ABE01F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245B43-CE00-DB06-8CA1-B0283FA177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2" t="4639" r="471" b="1360"/>
          <a:stretch>
            <a:fillRect/>
          </a:stretch>
        </p:blipFill>
        <p:spPr>
          <a:xfrm>
            <a:off x="715617" y="658624"/>
            <a:ext cx="8279295" cy="49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33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61D57-FE69-579B-9395-DF7978AA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9" t="5709" r="1536" b="5332"/>
          <a:stretch>
            <a:fillRect/>
          </a:stretch>
        </p:blipFill>
        <p:spPr>
          <a:xfrm>
            <a:off x="1715690" y="648511"/>
            <a:ext cx="6476208" cy="49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B949-0D6C-23DD-A7D5-7F88B255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8FDB50-57AA-0C2B-418B-838E64AE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5D1C7D-7DA3-C961-9C78-34CE8A59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34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81D88-6608-B641-DB60-4CBC54C7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77" t="4281" r="1680" b="6711"/>
          <a:stretch>
            <a:fillRect/>
          </a:stretch>
        </p:blipFill>
        <p:spPr>
          <a:xfrm>
            <a:off x="1720660" y="668376"/>
            <a:ext cx="6466267" cy="49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4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F36B-D4E7-CA3D-19F4-78CBF07C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4874A7-70ED-9786-8B1C-F72C2EFD5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16E5E-FC67-2553-6245-F0288572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C03F6-D974-51E0-B7A4-86062285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2" t="6243" r="1248" b="3322"/>
          <a:stretch>
            <a:fillRect/>
          </a:stretch>
        </p:blipFill>
        <p:spPr>
          <a:xfrm>
            <a:off x="1772840" y="662709"/>
            <a:ext cx="6361907" cy="49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1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98D7-8B4A-0334-D5F1-BF1C0BD8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89449F-4E99-4F01-155B-FE7AD096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89FF94-F683-72FD-270C-603E521B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EF065-ADB3-0CC2-3BA4-3739F23A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9" t="5530" r="1536" b="3857"/>
          <a:stretch>
            <a:fillRect/>
          </a:stretch>
        </p:blipFill>
        <p:spPr>
          <a:xfrm>
            <a:off x="1760339" y="626165"/>
            <a:ext cx="6386910" cy="49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80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72966-697D-26CC-7083-488638AE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494710-36C1-F63D-6664-5940511C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DBB7B-BF34-14AE-2A57-CBAA294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A1B28A-81B9-155B-2F11-62A3872C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2" t="3924" r="1757" b="4036"/>
          <a:stretch>
            <a:fillRect/>
          </a:stretch>
        </p:blipFill>
        <p:spPr>
          <a:xfrm>
            <a:off x="1653570" y="643282"/>
            <a:ext cx="6600447" cy="49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9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0A51-2F9C-6112-B80B-951784B6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D725B7-C387-7BDA-911A-9A2BA4E7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B4501A-D370-EF6F-4962-3CC1F927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B4670A-0C9E-8682-5CE0-52D9BD93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6" t="5530" r="1391" b="5332"/>
          <a:stretch>
            <a:fillRect/>
          </a:stretch>
        </p:blipFill>
        <p:spPr>
          <a:xfrm>
            <a:off x="1708235" y="694205"/>
            <a:ext cx="6491115" cy="48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19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B52F-D2E9-D77B-00B4-A2ADCD20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F46481-29D3-9133-4B59-0CE506D4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BBA08-8C30-1041-A7A7-B03C125C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39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568B0-AD13-377E-BFB2-9F084781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8" t="3568" r="1680" b="3144"/>
          <a:stretch>
            <a:fillRect/>
          </a:stretch>
        </p:blipFill>
        <p:spPr>
          <a:xfrm>
            <a:off x="1800173" y="633971"/>
            <a:ext cx="6307242" cy="49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4FDC-993C-0A1B-CCE5-76A377BA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9B9697-694B-4724-69A6-66A9B0EB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909D7-4BF3-2C4E-54E2-1DB3FAA1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40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909E2D-0DB3-EA74-67E3-5D2C6B7639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3" t="3389" r="1391" b="5332"/>
          <a:stretch>
            <a:fillRect/>
          </a:stretch>
        </p:blipFill>
        <p:spPr>
          <a:xfrm>
            <a:off x="1767641" y="675861"/>
            <a:ext cx="6372306" cy="48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1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6102-7583-DBA7-E328-5376CBDAF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53F2B7-98E4-BB29-E378-65AF750E7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EA0BD-82E9-1DB6-1141-2DFD6E36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42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31E03-D0B0-5E92-590B-96685412DBA8}"/>
              </a:ext>
            </a:extLst>
          </p:cNvPr>
          <p:cNvSpPr txBox="1"/>
          <p:nvPr/>
        </p:nvSpPr>
        <p:spPr>
          <a:xfrm>
            <a:off x="2165417" y="195589"/>
            <a:ext cx="301953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새로운 모임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9D4CF-0EA2-6AE3-C8A0-C32C9032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7" t="1248"/>
          <a:stretch>
            <a:fillRect/>
          </a:stretch>
        </p:blipFill>
        <p:spPr>
          <a:xfrm>
            <a:off x="1181894" y="644906"/>
            <a:ext cx="7543800" cy="49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B7EE-2650-DF50-2331-2E652FC1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6BC59-5344-6BAB-470E-E36575B1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C31D8-FAEA-293A-2CE1-1B298FEE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43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77B96-F152-C31E-601C-40BD2918B19A}"/>
              </a:ext>
            </a:extLst>
          </p:cNvPr>
          <p:cNvSpPr txBox="1"/>
          <p:nvPr/>
        </p:nvSpPr>
        <p:spPr>
          <a:xfrm>
            <a:off x="2165416" y="195589"/>
            <a:ext cx="46272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모임 </a:t>
            </a:r>
            <a:r>
              <a:rPr lang="ko-KR" altLang="en-US" sz="2800" dirty="0" err="1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상세창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en-US" altLang="ko-KR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2800" dirty="0" err="1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모임장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기준</a:t>
            </a:r>
            <a:r>
              <a:rPr lang="en-US" altLang="ko-KR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  <a:endParaRPr lang="ko-KR" altLang="en-US" sz="2800" dirty="0">
              <a:effectLst>
                <a:glow rad="101600">
                  <a:srgbClr val="9AE942">
                    <a:alpha val="60000"/>
                  </a:srgbClr>
                </a:glow>
              </a:effectLst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52CB6-4A41-6675-E57F-663C1818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35" y="626165"/>
            <a:ext cx="7514317" cy="49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6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0FF1E-FC3C-1396-863C-E0EF9633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C0522-8789-C880-9DC4-4D12677D3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0F995-779A-7829-D7E9-33E4A962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44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C487C-5553-3379-F716-2A30F2D1C9BF}"/>
              </a:ext>
            </a:extLst>
          </p:cNvPr>
          <p:cNvSpPr txBox="1"/>
          <p:nvPr/>
        </p:nvSpPr>
        <p:spPr>
          <a:xfrm>
            <a:off x="2165416" y="195589"/>
            <a:ext cx="46272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모임 </a:t>
            </a:r>
            <a:r>
              <a:rPr lang="ko-KR" altLang="en-US" sz="2800" dirty="0" err="1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상세창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 </a:t>
            </a:r>
            <a:r>
              <a:rPr lang="en-US" altLang="ko-KR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(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가입자 기준</a:t>
            </a:r>
            <a:r>
              <a:rPr lang="en-US" altLang="ko-KR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)</a:t>
            </a:r>
            <a:endParaRPr lang="ko-KR" altLang="en-US" sz="2800" dirty="0">
              <a:effectLst>
                <a:glow rad="101600">
                  <a:srgbClr val="9AE942">
                    <a:alpha val="60000"/>
                  </a:srgbClr>
                </a:glow>
              </a:effectLst>
              <a:latin typeface="Rix이누아리두리 Regular" panose="00000500000000000000" pitchFamily="2" charset="-127"/>
              <a:ea typeface="Rix이누아리두리 Regular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A0DA9C-4257-0957-B7E5-43C247AF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11" y="623369"/>
            <a:ext cx="7518565" cy="49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4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30C0-4692-825C-5325-7305CCD5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BD90A-CF5B-E996-4F59-333DF657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8" t="8" b="-8"/>
          <a:stretch>
            <a:fillRect/>
          </a:stretch>
        </p:blipFill>
        <p:spPr>
          <a:xfrm>
            <a:off x="3421463" y="186879"/>
            <a:ext cx="3064661" cy="53852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CB32EB-6FFE-BD51-3D1C-FEBAFEC6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E2C005-E529-4DFE-BF30-69627FA4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3732" b="87296"/>
          <a:stretch>
            <a:fillRect/>
          </a:stretch>
        </p:blipFill>
        <p:spPr>
          <a:xfrm>
            <a:off x="0" y="-445"/>
            <a:ext cx="2602524" cy="6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2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A5FB-734F-58BC-F326-79B99B71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956900-9BDD-595E-7279-FB9507CB8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4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C8EB0-BB4C-391D-4D60-1E9A035F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65D25-2B92-EC67-8809-1F5823C2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8" y="1110984"/>
            <a:ext cx="2129665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58A708-A509-E3A8-7340-30A56DF6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78" y="1110984"/>
            <a:ext cx="212966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E3BAEE-CFDC-9D9C-4CD1-E44E65E71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09" y="1110984"/>
            <a:ext cx="2367391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2CA30E-54A5-6146-3CF2-67860D71D5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0" r="3449"/>
          <a:stretch>
            <a:fillRect/>
          </a:stretch>
        </p:blipFill>
        <p:spPr>
          <a:xfrm>
            <a:off x="7453765" y="1110984"/>
            <a:ext cx="218209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C430B0-32CE-B39B-6562-BC1818091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52798" r="56083" b="37391"/>
          <a:stretch>
            <a:fillRect/>
          </a:stretch>
        </p:blipFill>
        <p:spPr>
          <a:xfrm>
            <a:off x="2586178" y="190209"/>
            <a:ext cx="3725170" cy="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DD3A-7E01-6E2E-2BCC-04A61471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C0C8F-8F2C-599B-D824-A651EF41F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E2E4D-858C-B821-CFDE-49C3E76A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80A03-62CC-70E4-B15D-E7BD9025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6" y="1086895"/>
            <a:ext cx="222542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60F7BA-4299-6D22-AAB6-C5EC04B1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271" y="1086895"/>
            <a:ext cx="2225428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CEED70-2D04-20A1-EB01-1003DC699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07" y="1086895"/>
            <a:ext cx="222542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FDDAF1-66A9-BCFD-D94D-43FDC9801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942" y="1086895"/>
            <a:ext cx="222542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B18D11-64AE-79A8-95D9-728FB74DF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72597" r="52249" b="16343"/>
          <a:stretch>
            <a:fillRect/>
          </a:stretch>
        </p:blipFill>
        <p:spPr>
          <a:xfrm>
            <a:off x="4377366" y="159027"/>
            <a:ext cx="4104862" cy="6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1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23F0-722A-8821-D5B6-FD0E6325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F11CD1-0952-A700-BE84-20789AD6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FDA6D-83F7-B4FA-6F9A-21A5E4A1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73805-754C-DB51-E2AB-5D8B21D9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7" y="1536701"/>
            <a:ext cx="1820803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3FE987-8D01-1618-61A2-4EC2C69E3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78" y="1536701"/>
            <a:ext cx="1820803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E5C26D-5AA5-B2BB-F832-66D81D9C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719" y="1536701"/>
            <a:ext cx="1820804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F1AA0C-7F35-013B-60FE-4F1082545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083" y="1524001"/>
            <a:ext cx="1820804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5AD675-E680-DE2F-EE52-3C30B2A18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647" y="1536701"/>
            <a:ext cx="1820803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C367D-7EF5-49F1-1917-8CB3E4F7B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085" r="7499" b="37977"/>
          <a:stretch>
            <a:fillRect/>
          </a:stretch>
        </p:blipFill>
        <p:spPr>
          <a:xfrm>
            <a:off x="4377325" y="173852"/>
            <a:ext cx="4210084" cy="5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50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FE17-18AD-9427-2AE0-2BB6469C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7796D-D3A5-937B-4C54-151C8D89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F8B64-2366-E981-1614-C4823F9E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49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D063B-6FAD-357F-CF65-42379741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4" y="1102188"/>
            <a:ext cx="2159703" cy="39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57E71D-582F-568D-FF1B-6D582268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464" y="1102188"/>
            <a:ext cx="2159703" cy="39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0EDBF0-7214-95B7-439F-A5CA67F40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494" y="1102188"/>
            <a:ext cx="2159703" cy="39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8A82EB-BBE1-0A91-0EBE-C6E2A3EB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541" y="1102188"/>
            <a:ext cx="215970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7980-AA3D-93F8-F310-54900BE7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7E6B65-B895-A0C1-8B28-6456692D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451A1F-D013-2DBA-A47E-487E8D75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50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80EE8-DEC8-B298-AC4D-11AA2421FF2C}"/>
              </a:ext>
            </a:extLst>
          </p:cNvPr>
          <p:cNvSpPr/>
          <p:nvPr/>
        </p:nvSpPr>
        <p:spPr>
          <a:xfrm>
            <a:off x="2200589" y="130629"/>
            <a:ext cx="3366198" cy="61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037D3-F77E-6089-5E89-BC66DA522D2E}"/>
              </a:ext>
            </a:extLst>
          </p:cNvPr>
          <p:cNvSpPr txBox="1"/>
          <p:nvPr/>
        </p:nvSpPr>
        <p:spPr>
          <a:xfrm>
            <a:off x="2115175" y="220989"/>
            <a:ext cx="185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2800" dirty="0">
                <a:effectLst>
                  <a:glow rad="101600">
                    <a:srgbClr val="9AE942">
                      <a:alpha val="60000"/>
                    </a:srgbClr>
                  </a:glow>
                </a:effectLst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모바일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38758C-3997-7A0D-FAA3-72925E48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7" y="1078867"/>
            <a:ext cx="2265889" cy="4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92785C-85E6-C818-3EC5-1072B5389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261" y="1078867"/>
            <a:ext cx="2265890" cy="4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F8DA26-56B0-8472-B216-CFC23AE57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627" y="1078867"/>
            <a:ext cx="2265889" cy="4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BC39EC-5A1A-3C99-C790-5AD779227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456" y="1078867"/>
            <a:ext cx="2265889" cy="4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FA6D1B-481B-A837-2679-1E7671591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52798" r="56083" b="37391"/>
          <a:stretch>
            <a:fillRect/>
          </a:stretch>
        </p:blipFill>
        <p:spPr>
          <a:xfrm>
            <a:off x="2364125" y="196535"/>
            <a:ext cx="3725170" cy="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5C15E-302C-347A-AAF6-64A33363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5260E-88C2-4433-E7B0-4C213FB77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FCA38-70F1-3002-6B7E-447B27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300" y="5237361"/>
            <a:ext cx="1030288" cy="3347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DB318-026D-2C4F-2FE9-710B131A4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5" y="1092644"/>
            <a:ext cx="2257871" cy="41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566322-7209-CEA2-E5D5-B333FD897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815" y="1092644"/>
            <a:ext cx="2257871" cy="41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21EE66-75F9-35E0-D235-83E241F7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525" y="1092644"/>
            <a:ext cx="2257871" cy="41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D399FB-EE54-A4ED-D968-8F7A4468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235" y="1092644"/>
            <a:ext cx="2257871" cy="41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064FED-134F-2C33-461E-1C1B82E9C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52798" r="51267" b="37213"/>
          <a:stretch>
            <a:fillRect/>
          </a:stretch>
        </p:blipFill>
        <p:spPr>
          <a:xfrm>
            <a:off x="2506665" y="196123"/>
            <a:ext cx="4202248" cy="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04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C2FE-0371-4486-30C6-920A37D2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1B946-D4BF-AAD6-69C8-43A0D5BD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1A930-C18F-B68E-D7FB-E621509E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8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520</TotalTime>
  <Words>1395</Words>
  <Application>Microsoft Office PowerPoint</Application>
  <PresentationFormat>사용자 지정</PresentationFormat>
  <Paragraphs>176</Paragraphs>
  <Slides>52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HY견고딕</vt:lpstr>
      <vt:lpstr>Rix이누아리두리 Regular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sungyeon yun</cp:lastModifiedBy>
  <cp:revision>14</cp:revision>
  <dcterms:created xsi:type="dcterms:W3CDTF">2025-07-30T01:50:04Z</dcterms:created>
  <dcterms:modified xsi:type="dcterms:W3CDTF">2025-07-31T03:49:05Z</dcterms:modified>
</cp:coreProperties>
</file>